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695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335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147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13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28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645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889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293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284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078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57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3E0D0-9EFF-499B-8453-65FBFB7D307C}" type="datetimeFigureOut">
              <a:rPr lang="en-US" smtClean="0"/>
              <a:pPr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C49D2-DB90-461B-B596-7DE39F21CD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318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Storage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Registers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Part of the CPU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Stores limited amounts of instructions</a:t>
            </a:r>
          </a:p>
          <a:p>
            <a:pPr marL="0" indent="0">
              <a:buNone/>
            </a:pPr>
            <a:r>
              <a:rPr lang="en-US" dirty="0" smtClean="0"/>
              <a:t>2. Random Access Memory (RAM)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holds a software program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Stores only small amount of data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 descr="C:\Users\commerceS2\Desktop\Gokila\c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447801"/>
            <a:ext cx="2619375" cy="1828800"/>
          </a:xfrm>
          <a:prstGeom prst="rect">
            <a:avLst/>
          </a:prstGeom>
          <a:noFill/>
        </p:spPr>
      </p:pic>
      <p:pic>
        <p:nvPicPr>
          <p:cNvPr id="1027" name="Picture 3" descr="C:\Users\commerceS2\Desktop\Gokila\co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3886200"/>
            <a:ext cx="2324100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6153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5867400" cy="6324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3.Cache Memory</a:t>
            </a:r>
          </a:p>
          <a:p>
            <a:r>
              <a:rPr lang="en-US" dirty="0" smtClean="0"/>
              <a:t>Temporarily store blocks of data used more often</a:t>
            </a:r>
          </a:p>
          <a:p>
            <a:pPr marL="0" indent="0">
              <a:buNone/>
            </a:pPr>
            <a:r>
              <a:rPr lang="en-US" dirty="0" smtClean="0"/>
              <a:t>4. Read-Only Memory (ROM)</a:t>
            </a:r>
          </a:p>
          <a:p>
            <a:r>
              <a:rPr lang="en-US" dirty="0" smtClean="0"/>
              <a:t>Critical instructions are safeguarded</a:t>
            </a:r>
          </a:p>
          <a:p>
            <a:r>
              <a:rPr lang="en-US" dirty="0" smtClean="0"/>
              <a:t>Storage is non-volatile</a:t>
            </a:r>
          </a:p>
          <a:p>
            <a:r>
              <a:rPr lang="en-US" dirty="0" smtClean="0"/>
              <a:t>Retains the instructions when the power is off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Flash Memory – Rewritable read only memory that is compact, portable and need less power. </a:t>
            </a:r>
            <a:endParaRPr lang="en-US" dirty="0"/>
          </a:p>
        </p:txBody>
      </p:sp>
      <p:pic>
        <p:nvPicPr>
          <p:cNvPr id="2050" name="Picture 2" descr="C:\Users\commerceS2\Desktop\Gokila\co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28600"/>
            <a:ext cx="2590799" cy="1828800"/>
          </a:xfrm>
          <a:prstGeom prst="rect">
            <a:avLst/>
          </a:prstGeom>
          <a:noFill/>
        </p:spPr>
      </p:pic>
      <p:pic>
        <p:nvPicPr>
          <p:cNvPr id="2051" name="Picture 3" descr="C:\Users\commerceS2\Desktop\Gokila\co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286000"/>
            <a:ext cx="2311400" cy="1981200"/>
          </a:xfrm>
          <a:prstGeom prst="rect">
            <a:avLst/>
          </a:prstGeom>
          <a:noFill/>
        </p:spPr>
      </p:pic>
      <p:pic>
        <p:nvPicPr>
          <p:cNvPr id="2052" name="Picture 4" descr="C:\Users\commerceS2\Desktop\Gokila\co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4572000"/>
            <a:ext cx="2390775" cy="1847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9860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Features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It is Non-volatile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Takes more time to retrieve data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Cheaper than primary storage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Take place on variety of media</a:t>
            </a:r>
            <a:endParaRPr lang="en-US" dirty="0"/>
          </a:p>
        </p:txBody>
      </p:sp>
      <p:pic>
        <p:nvPicPr>
          <p:cNvPr id="3075" name="Picture 3" descr="C:\Users\commerceS2\Desktop\Gokila\co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600200"/>
            <a:ext cx="3000375" cy="441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9226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Various forms of Secondary storages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81800" cy="4953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Magnetic Tape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Stored on a large open reel or cartridge or cassette.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Access the data sequentially.</a:t>
            </a:r>
          </a:p>
          <a:p>
            <a:pPr marL="0" indent="0">
              <a:buNone/>
            </a:pPr>
            <a:r>
              <a:rPr lang="en-US" dirty="0" smtClean="0"/>
              <a:t>2. Magnetic Disks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Storage on a magnetized disk divided into tracks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Sectors that provide addresses for various pieces of data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Also called Hard Disks</a:t>
            </a:r>
            <a:endParaRPr lang="en-US" dirty="0"/>
          </a:p>
        </p:txBody>
      </p:sp>
      <p:pic>
        <p:nvPicPr>
          <p:cNvPr id="4098" name="Picture 2" descr="C:\Users\commerceS2\Desktop\Gokila\co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1981200"/>
            <a:ext cx="2400300" cy="1752600"/>
          </a:xfrm>
          <a:prstGeom prst="rect">
            <a:avLst/>
          </a:prstGeom>
          <a:noFill/>
        </p:spPr>
      </p:pic>
      <p:pic>
        <p:nvPicPr>
          <p:cNvPr id="4099" name="Picture 3" descr="C:\Users\commerceS2\Desktop\Gokila\co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962400"/>
            <a:ext cx="2133600" cy="2667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1628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62484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 Hard Disks</a:t>
            </a:r>
          </a:p>
          <a:p>
            <a:pPr marL="0" indent="0">
              <a:buNone/>
            </a:pPr>
            <a:r>
              <a:rPr lang="en-US" dirty="0"/>
              <a:t>	S</a:t>
            </a:r>
            <a:r>
              <a:rPr lang="en-US" dirty="0" smtClean="0"/>
              <a:t>tores data on platters divided into concentric tracks.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Follow direct access mechanism to read data.</a:t>
            </a:r>
          </a:p>
          <a:p>
            <a:pPr marL="0" indent="0">
              <a:buNone/>
            </a:pPr>
            <a:r>
              <a:rPr lang="en-US" dirty="0" smtClean="0"/>
              <a:t>4. Magnetic Diskettes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Easily portable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Stored on Flexible Mylar disks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Also called Floppy Disks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5122" name="Picture 2" descr="C:\Users\commerceS2\Desktop\Gokila\co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838200"/>
            <a:ext cx="2362200" cy="2362200"/>
          </a:xfrm>
          <a:prstGeom prst="rect">
            <a:avLst/>
          </a:prstGeom>
          <a:noFill/>
        </p:spPr>
      </p:pic>
      <p:pic>
        <p:nvPicPr>
          <p:cNvPr id="5123" name="Picture 3" descr="C:\Users\commerceS2\Desktop\Gokila\co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505200"/>
            <a:ext cx="2286000" cy="4038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5541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58674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5. Optical Storage Devices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Laser reads the surface of a reflective plastic platter</a:t>
            </a:r>
          </a:p>
          <a:p>
            <a:pPr marL="0" indent="0">
              <a:buNone/>
            </a:pPr>
            <a:r>
              <a:rPr lang="en-US" dirty="0" smtClean="0"/>
              <a:t>6. Compact Disk, Read-only Memory(CD-ROM)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Only read and not written on</a:t>
            </a:r>
          </a:p>
          <a:p>
            <a:pPr marL="0" indent="0">
              <a:buNone/>
            </a:pPr>
            <a:r>
              <a:rPr lang="en-US" dirty="0" smtClean="0"/>
              <a:t>7. Digital Versatile Disk(DVD)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Store digital video or computer data</a:t>
            </a:r>
            <a:endParaRPr lang="en-US" dirty="0"/>
          </a:p>
        </p:txBody>
      </p:sp>
      <p:pic>
        <p:nvPicPr>
          <p:cNvPr id="6146" name="Picture 2" descr="C:\Users\commerceS2\Desktop\Gokila\co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6550" y="152400"/>
            <a:ext cx="2457450" cy="1857375"/>
          </a:xfrm>
          <a:prstGeom prst="rect">
            <a:avLst/>
          </a:prstGeom>
          <a:noFill/>
        </p:spPr>
      </p:pic>
      <p:pic>
        <p:nvPicPr>
          <p:cNvPr id="6147" name="Picture 3" descr="C:\Users\commerceS2\Desktop\Gokila\co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8425" y="2362200"/>
            <a:ext cx="2466975" cy="1695450"/>
          </a:xfrm>
          <a:prstGeom prst="rect">
            <a:avLst/>
          </a:prstGeom>
          <a:noFill/>
        </p:spPr>
      </p:pic>
      <p:pic>
        <p:nvPicPr>
          <p:cNvPr id="6148" name="Picture 4" descr="C:\Users\commerceS2\Desktop\Gokila\co1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419600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4492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64770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8. Fluorescent Multilayer Disk(FMD-ROM)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Storage capacity is much greater than DVDs</a:t>
            </a:r>
          </a:p>
          <a:p>
            <a:pPr marL="0" indent="0">
              <a:buNone/>
            </a:pPr>
            <a:r>
              <a:rPr lang="en-US" dirty="0" smtClean="0"/>
              <a:t>9. Memory Cards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Installed in an adapter or in many personal computers.</a:t>
            </a:r>
          </a:p>
          <a:p>
            <a:pPr marL="0" indent="0">
              <a:buNone/>
            </a:pPr>
            <a:r>
              <a:rPr lang="en-US" dirty="0" smtClean="0"/>
              <a:t>10. Expandable Storage Devices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Removable Disk cartridges used as backup storage for internal hard drives of PCs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7170" name="Picture 2" descr="C:\Users\commerceS2\Desktop\Gokila\co1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304800"/>
            <a:ext cx="2514600" cy="1571625"/>
          </a:xfrm>
          <a:prstGeom prst="rect">
            <a:avLst/>
          </a:prstGeom>
          <a:noFill/>
        </p:spPr>
      </p:pic>
      <p:pic>
        <p:nvPicPr>
          <p:cNvPr id="7171" name="Picture 3" descr="C:\Users\commerceS2\Desktop\Gokila\co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19875" y="2286000"/>
            <a:ext cx="2524125" cy="1809750"/>
          </a:xfrm>
          <a:prstGeom prst="rect">
            <a:avLst/>
          </a:prstGeom>
          <a:noFill/>
        </p:spPr>
      </p:pic>
      <p:pic>
        <p:nvPicPr>
          <p:cNvPr id="7172" name="Picture 4" descr="C:\Users\commerceS2\Desktop\Gokila\co1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1" y="4343400"/>
            <a:ext cx="2514599" cy="198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8242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5715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11. Enterprise Storage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Includes </a:t>
            </a:r>
            <a:r>
              <a:rPr lang="en-US" dirty="0" smtClean="0"/>
              <a:t>two </a:t>
            </a:r>
            <a:r>
              <a:rPr lang="en-US" dirty="0" smtClean="0"/>
              <a:t>or more storage devices</a:t>
            </a:r>
          </a:p>
          <a:p>
            <a:pPr marL="0" indent="0">
              <a:buNone/>
            </a:pPr>
            <a:r>
              <a:rPr lang="en-US" dirty="0" smtClean="0"/>
              <a:t>12. Redundant Arrays of Independent Disks (RAID)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It is an enterprise storage system that links groups of standard hard drives to a specialized microcontroller that coordinates the drives so they appear as a single local drive </a:t>
            </a:r>
            <a:endParaRPr lang="en-US" dirty="0"/>
          </a:p>
        </p:txBody>
      </p:sp>
      <p:pic>
        <p:nvPicPr>
          <p:cNvPr id="8194" name="Picture 2" descr="C:\Users\commerceS2\Desktop\Gokila\co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685800"/>
            <a:ext cx="2105025" cy="2133600"/>
          </a:xfrm>
          <a:prstGeom prst="rect">
            <a:avLst/>
          </a:prstGeom>
          <a:noFill/>
        </p:spPr>
      </p:pic>
      <p:pic>
        <p:nvPicPr>
          <p:cNvPr id="8195" name="Picture 3" descr="C:\Users\commerceS2\Desktop\Gokila\co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352800"/>
            <a:ext cx="2143125" cy="2895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4314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5867400" cy="6096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13. Storage Area Network(SAN)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An enterprise storage system architecture for building special, dedicated networks that allow rapid and reliable access to storage devices by multiple servers</a:t>
            </a:r>
          </a:p>
          <a:p>
            <a:pPr marL="0" indent="0">
              <a:buNone/>
            </a:pPr>
            <a:r>
              <a:rPr lang="en-US" dirty="0" smtClean="0"/>
              <a:t>14. Storage over IP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Transport stored data between devices within a SAN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Also called IP over </a:t>
            </a:r>
            <a:r>
              <a:rPr lang="en-US" dirty="0" smtClean="0"/>
              <a:t>Small Computer System </a:t>
            </a:r>
            <a:r>
              <a:rPr lang="en-US" dirty="0" smtClean="0"/>
              <a:t>Interface(</a:t>
            </a:r>
            <a:r>
              <a:rPr lang="en-US" dirty="0" smtClean="0"/>
              <a:t>SCSI) or</a:t>
            </a:r>
            <a:r>
              <a:rPr lang="en-US" dirty="0" smtClean="0"/>
              <a:t>  Internet Small Computer Systems Interface</a:t>
            </a:r>
            <a:r>
              <a:rPr lang="en-US" dirty="0" smtClean="0"/>
              <a:t> (ISCSI)</a:t>
            </a:r>
            <a:endParaRPr lang="en-US" dirty="0"/>
          </a:p>
        </p:txBody>
      </p:sp>
      <p:pic>
        <p:nvPicPr>
          <p:cNvPr id="9218" name="Picture 2" descr="C:\Users\commerceS2\Desktop\Gokila\co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685800"/>
            <a:ext cx="2895600" cy="548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66222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121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Primary Storage</vt:lpstr>
      <vt:lpstr>Slide 2</vt:lpstr>
      <vt:lpstr>Secondary Storage</vt:lpstr>
      <vt:lpstr>Various forms of Secondary storages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Storage</dc:title>
  <dc:creator>lenovo</dc:creator>
  <cp:lastModifiedBy>commerceS2</cp:lastModifiedBy>
  <cp:revision>9</cp:revision>
  <dcterms:created xsi:type="dcterms:W3CDTF">2018-12-05T04:58:27Z</dcterms:created>
  <dcterms:modified xsi:type="dcterms:W3CDTF">2018-12-05T10:04:21Z</dcterms:modified>
</cp:coreProperties>
</file>